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8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31F57DC3-6903-4542-9B58-6E2BF31BAB3E}">
          <p14:sldIdLst>
            <p14:sldId id="256"/>
            <p14:sldId id="257"/>
          </p14:sldIdLst>
        </p14:section>
        <p14:section name="LOJISTIK REGRESYON" id="{A2ED5C2D-2739-467D-AE83-95D6CF876313}">
          <p14:sldIdLst>
            <p14:sldId id="258"/>
            <p14:sldId id="259"/>
            <p14:sldId id="260"/>
            <p14:sldId id="261"/>
            <p14:sldId id="262"/>
          </p14:sldIdLst>
        </p14:section>
        <p14:section name="K-EN YAKIN KOMŞU" id="{32E834BB-365A-4A20-9C4E-E0972C517BED}">
          <p14:sldIdLst>
            <p14:sldId id="263"/>
            <p14:sldId id="264"/>
            <p14:sldId id="265"/>
            <p14:sldId id="266"/>
            <p14:sldId id="307"/>
            <p14:sldId id="267"/>
            <p14:sldId id="268"/>
          </p14:sldIdLst>
        </p14:section>
        <p14:section name="DESTEK VEKTÖR MAKİNELERİ" id="{D65F4C72-1C1D-4AF6-AFF7-956B21839C19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YAPAY SİNİR AĞLARI" id="{3790BAE0-6370-4A39-83A0-163C6A05E4DD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CART" id="{707ED91A-8985-40FC-9018-32105AFE5ED8}">
          <p14:sldIdLst>
            <p14:sldId id="283"/>
            <p14:sldId id="284"/>
            <p14:sldId id="285"/>
          </p14:sldIdLst>
        </p14:section>
        <p14:section name="RANDOM FOREST" id="{F9192C0B-8C9A-4140-8236-6D7D72CD13EE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GRADIENT -GBM - BOOSTING MACHINES" id="{527A6BEB-1796-46D5-BEE5-0E1BBA0AEB76}">
          <p14:sldIdLst>
            <p14:sldId id="294"/>
            <p14:sldId id="295"/>
            <p14:sldId id="296"/>
            <p14:sldId id="297"/>
          </p14:sldIdLst>
        </p14:section>
        <p14:section name="EXTREME GRADIENT BOOSTING - XGBOOST" id="{1C31CAE6-C2A6-4795-9E2F-F8B7BE3F38E5}">
          <p14:sldIdLst>
            <p14:sldId id="298"/>
            <p14:sldId id="299"/>
            <p14:sldId id="300"/>
          </p14:sldIdLst>
        </p14:section>
        <p14:section name="LIGHT GBM" id="{C72EA856-7CD4-4DEF-A1F1-1C29EDB63FF4}">
          <p14:sldIdLst>
            <p14:sldId id="301"/>
            <p14:sldId id="302"/>
            <p14:sldId id="303"/>
          </p14:sldIdLst>
        </p14:section>
        <p14:section name="CATBOOST" id="{6C2EABFB-D6E3-4A07-A1E5-0EC062B9075F}">
          <p14:sldIdLst>
            <p14:sldId id="304"/>
            <p14:sldId id="305"/>
            <p14:sldId id="306"/>
          </p14:sldIdLst>
        </p14:section>
        <p14:section name="TÜM MODELLERİN KARŞILAŞTIRILMASI" id="{15FF23A9-960D-4F2F-A5D1-C13F19747AE0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al Aksu" initials="CA" lastIdx="1" clrIdx="0">
    <p:extLst>
      <p:ext uri="{19B8F6BF-5375-455C-9EA6-DF929625EA0E}">
        <p15:presenceInfo xmlns:p15="http://schemas.microsoft.com/office/powerpoint/2012/main" userId="Celal Aks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31.10.2020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F29F9EF-58A0-4E6C-9588-5DEA0F276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B235E34-78E1-4DC9-935C-5DFC73FC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17E481D-A883-4B12-99C0-E1E7F80AB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2E56924-2F14-47DC-A7F4-082E21B6E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8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2F2727-1809-46A7-9A97-DEF9EFD4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C84004C-09A2-4F40-BFEE-F3F27A4D9B22}"/>
              </a:ext>
            </a:extLst>
          </p:cNvPr>
          <p:cNvSpPr txBox="1"/>
          <p:nvPr/>
        </p:nvSpPr>
        <p:spPr>
          <a:xfrm flipH="1">
            <a:off x="524021" y="2166425"/>
            <a:ext cx="2454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Tahmini </a:t>
            </a:r>
            <a:r>
              <a:rPr lang="tr-TR"/>
              <a:t>yapılacak Y </a:t>
            </a:r>
            <a:r>
              <a:rPr lang="tr-TR" dirty="0"/>
              <a:t>bağımlı değişkenine yakın olan 5 gözlem incelendiğinde 3 birim mavi, 2 birim sarı olduğu gözükmektedir.</a:t>
            </a:r>
          </a:p>
          <a:p>
            <a:r>
              <a:rPr lang="tr-TR" dirty="0"/>
              <a:t>Bu Y </a:t>
            </a:r>
            <a:r>
              <a:rPr lang="tr-TR" dirty="0" err="1"/>
              <a:t>nin</a:t>
            </a:r>
            <a:r>
              <a:rPr lang="tr-TR" dirty="0"/>
              <a:t> tahmini mavi sınıftır diyeceğiz.</a:t>
            </a:r>
          </a:p>
        </p:txBody>
      </p:sp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47F6B97E-E069-433D-8448-1820F432DAB5}"/>
              </a:ext>
            </a:extLst>
          </p:cNvPr>
          <p:cNvSpPr txBox="1"/>
          <p:nvPr/>
        </p:nvSpPr>
        <p:spPr>
          <a:xfrm>
            <a:off x="3151163" y="2883877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94C512D-E441-41C0-B1B0-8DD493D88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08C0750-3103-4016-8449-00CA25AD650A}"/>
              </a:ext>
            </a:extLst>
          </p:cNvPr>
          <p:cNvSpPr txBox="1"/>
          <p:nvPr/>
        </p:nvSpPr>
        <p:spPr>
          <a:xfrm>
            <a:off x="870155" y="1209368"/>
            <a:ext cx="5342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Makine dünyasının efsane algoritmalarından birisidir.</a:t>
            </a:r>
          </a:p>
          <a:p>
            <a:r>
              <a:rPr lang="tr-TR" dirty="0"/>
              <a:t>Detaylı çalışmalar hala devam etmektedir.</a:t>
            </a:r>
          </a:p>
          <a:p>
            <a:r>
              <a:rPr lang="tr-TR" dirty="0"/>
              <a:t>Öncelikle sınıflandırma problemleri için ortaya çıkmıştır.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5F9523-2B81-455E-91BC-24E401914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027231E-E1DA-407B-A097-56A6172E80ED}"/>
              </a:ext>
            </a:extLst>
          </p:cNvPr>
          <p:cNvSpPr txBox="1"/>
          <p:nvPr/>
        </p:nvSpPr>
        <p:spPr>
          <a:xfrm>
            <a:off x="457200" y="1873046"/>
            <a:ext cx="364324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Amacımız var olan iki sınıfı</a:t>
            </a:r>
          </a:p>
          <a:p>
            <a:r>
              <a:rPr lang="tr-TR" dirty="0"/>
              <a:t>ayırmaya çalışmaktır.</a:t>
            </a:r>
          </a:p>
          <a:p>
            <a:endParaRPr lang="tr-TR" dirty="0"/>
          </a:p>
          <a:p>
            <a:r>
              <a:rPr lang="tr-TR" dirty="0"/>
              <a:t>Ayrımı yaparken iki sınıf arasındaki</a:t>
            </a:r>
          </a:p>
          <a:p>
            <a:r>
              <a:rPr lang="tr-TR" dirty="0"/>
              <a:t>aralık maksimum olacak şekilde</a:t>
            </a:r>
          </a:p>
          <a:p>
            <a:r>
              <a:rPr lang="tr-TR" dirty="0"/>
              <a:t>gerçekleşmesini sağlamaktır.</a:t>
            </a:r>
          </a:p>
          <a:p>
            <a:endParaRPr lang="tr-TR" dirty="0"/>
          </a:p>
          <a:p>
            <a:r>
              <a:rPr lang="tr-TR" dirty="0"/>
              <a:t>İki sınıf arasındaki ayrımı sağlayacak</a:t>
            </a:r>
          </a:p>
          <a:p>
            <a:r>
              <a:rPr lang="tr-TR" dirty="0"/>
              <a:t>olan şey </a:t>
            </a:r>
            <a:r>
              <a:rPr lang="tr-TR" dirty="0" err="1"/>
              <a:t>hiperdüzlemdir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Hiperdüzlem</a:t>
            </a:r>
            <a:r>
              <a:rPr lang="tr-TR" dirty="0"/>
              <a:t> iki yada üç boyutlu bir </a:t>
            </a:r>
          </a:p>
          <a:p>
            <a:r>
              <a:rPr lang="tr-TR" dirty="0"/>
              <a:t>doğru olarak düşünülebilir. Amacımız</a:t>
            </a:r>
          </a:p>
          <a:p>
            <a:r>
              <a:rPr lang="tr-TR" dirty="0"/>
              <a:t>iki sınıf arasına bir </a:t>
            </a:r>
            <a:r>
              <a:rPr lang="tr-TR" dirty="0" err="1"/>
              <a:t>marjin</a:t>
            </a:r>
            <a:r>
              <a:rPr lang="tr-TR" dirty="0"/>
              <a:t> koymaktır.</a:t>
            </a:r>
          </a:p>
          <a:p>
            <a:r>
              <a:rPr lang="tr-TR" dirty="0"/>
              <a:t>Bu </a:t>
            </a:r>
            <a:r>
              <a:rPr lang="tr-TR" dirty="0" err="1"/>
              <a:t>marjinler</a:t>
            </a:r>
            <a:r>
              <a:rPr lang="tr-TR" dirty="0"/>
              <a:t> aralığı </a:t>
            </a:r>
            <a:r>
              <a:rPr lang="tr-TR" dirty="0" err="1"/>
              <a:t>max</a:t>
            </a:r>
            <a:r>
              <a:rPr lang="tr-TR" dirty="0"/>
              <a:t>. şekilde</a:t>
            </a:r>
          </a:p>
          <a:p>
            <a:r>
              <a:rPr lang="tr-TR" dirty="0"/>
              <a:t>ayırması sağlanmalıdır.</a:t>
            </a:r>
          </a:p>
        </p:txBody>
      </p:sp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B5E567E-190B-406C-8769-A4C7AA75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8A558D1-8504-4362-84AB-DEF2248D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C496813-5434-4A1F-A449-7E4AE4DE748A}"/>
              </a:ext>
            </a:extLst>
          </p:cNvPr>
          <p:cNvSpPr txBox="1"/>
          <p:nvPr/>
        </p:nvSpPr>
        <p:spPr>
          <a:xfrm>
            <a:off x="294968" y="1135626"/>
            <a:ext cx="39090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Destek Vektör : Grafik teki siyah</a:t>
            </a:r>
          </a:p>
          <a:p>
            <a:r>
              <a:rPr lang="tr-TR" dirty="0"/>
              <a:t>noktalar, </a:t>
            </a:r>
            <a:r>
              <a:rPr lang="tr-TR" dirty="0" err="1"/>
              <a:t>marjini</a:t>
            </a:r>
            <a:r>
              <a:rPr lang="tr-TR" dirty="0"/>
              <a:t>  yani ayrım </a:t>
            </a:r>
          </a:p>
          <a:p>
            <a:r>
              <a:rPr lang="tr-TR" dirty="0"/>
              <a:t>doğrusunun yönlerini mesafesini</a:t>
            </a:r>
          </a:p>
          <a:p>
            <a:r>
              <a:rPr lang="tr-TR" dirty="0"/>
              <a:t>belirleyen noktalarıdır. Bunlar destek</a:t>
            </a:r>
          </a:p>
          <a:p>
            <a:r>
              <a:rPr lang="tr-TR" dirty="0" err="1"/>
              <a:t>support</a:t>
            </a:r>
            <a:r>
              <a:rPr lang="tr-TR" dirty="0"/>
              <a:t> noktalarıdır.</a:t>
            </a:r>
          </a:p>
          <a:p>
            <a:endParaRPr lang="tr-TR" dirty="0"/>
          </a:p>
          <a:p>
            <a:r>
              <a:rPr lang="tr-TR" dirty="0" err="1"/>
              <a:t>Marjinin</a:t>
            </a:r>
            <a:r>
              <a:rPr lang="tr-TR" dirty="0"/>
              <a:t> hesaplanması için hard yada</a:t>
            </a:r>
          </a:p>
          <a:p>
            <a:r>
              <a:rPr lang="tr-TR" dirty="0" err="1"/>
              <a:t>soft</a:t>
            </a:r>
            <a:r>
              <a:rPr lang="tr-TR" dirty="0"/>
              <a:t> ismi verilen hesaplamalar vardır.</a:t>
            </a:r>
          </a:p>
          <a:p>
            <a:r>
              <a:rPr lang="tr-TR" dirty="0"/>
              <a:t>Yani toleranslı ya da toleranssız olarak</a:t>
            </a:r>
          </a:p>
          <a:p>
            <a:r>
              <a:rPr lang="tr-TR" dirty="0"/>
              <a:t>destek noktalarına gösterilen ilgi yada</a:t>
            </a:r>
          </a:p>
          <a:p>
            <a:r>
              <a:rPr lang="tr-TR" dirty="0"/>
              <a:t>ilgisizliği ifade eden bu noktaları dikkate</a:t>
            </a:r>
          </a:p>
          <a:p>
            <a:r>
              <a:rPr lang="tr-TR" dirty="0"/>
              <a:t>almayı yada dikkate almamayı seviyeli</a:t>
            </a:r>
          </a:p>
          <a:p>
            <a:r>
              <a:rPr lang="tr-TR" dirty="0"/>
              <a:t>bir şekilde ifade eden bir kavram da söz</a:t>
            </a:r>
          </a:p>
          <a:p>
            <a:r>
              <a:rPr lang="tr-TR" dirty="0"/>
              <a:t>konusudur.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2D1A640-61D4-4033-9A12-FFE028180393}"/>
              </a:ext>
            </a:extLst>
          </p:cNvPr>
          <p:cNvSpPr txBox="1"/>
          <p:nvPr/>
        </p:nvSpPr>
        <p:spPr>
          <a:xfrm>
            <a:off x="8214852" y="1415845"/>
            <a:ext cx="36346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 çok boyutlu olduğunda bu ayrım</a:t>
            </a:r>
          </a:p>
          <a:p>
            <a:r>
              <a:rPr lang="tr-TR" dirty="0"/>
              <a:t>doğrusal olarak yapılamayabilir.</a:t>
            </a:r>
          </a:p>
          <a:p>
            <a:endParaRPr lang="tr-TR" dirty="0"/>
          </a:p>
          <a:p>
            <a:r>
              <a:rPr lang="tr-TR" dirty="0"/>
              <a:t>Bu sefer doğrusal olmayan ayrım</a:t>
            </a:r>
          </a:p>
          <a:p>
            <a:r>
              <a:rPr lang="tr-TR" dirty="0"/>
              <a:t>yaklaşımları kullanılıyor.</a:t>
            </a:r>
          </a:p>
        </p:txBody>
      </p:sp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EECDEF-2792-4EB1-B442-7AAAB30F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472322F-8098-4CDF-ABAE-BD4676ED3100}"/>
              </a:ext>
            </a:extLst>
          </p:cNvPr>
          <p:cNvSpPr txBox="1"/>
          <p:nvPr/>
        </p:nvSpPr>
        <p:spPr>
          <a:xfrm>
            <a:off x="530942" y="722671"/>
            <a:ext cx="11061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Burada maviler ve kırmızılar olmak üzere iki sınıf var. Ve bunlar öncekiler gibi bir doğruyla ayrılamıyor.</a:t>
            </a:r>
          </a:p>
          <a:p>
            <a:endParaRPr lang="tr-TR" dirty="0"/>
          </a:p>
          <a:p>
            <a:r>
              <a:rPr lang="tr-TR" dirty="0"/>
              <a:t>Bu durumda BOYUT ARTTIRMA denen yöntemler kullanılır. Grafikteki iki boyutlu olan görünümü 3-üç boyuta çıkarıyoruz. Bu şekilde bu ayrımların gerçekleşmesini sağlıyoruz. </a:t>
            </a:r>
          </a:p>
        </p:txBody>
      </p:sp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52905D5-22F7-48AF-80E3-AE026C27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F8AE0A4-FA5E-4AD7-9549-7CCC17F2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5C3F2F3-E623-4781-BCBE-B4A28B06E28A}"/>
              </a:ext>
            </a:extLst>
          </p:cNvPr>
          <p:cNvSpPr txBox="1"/>
          <p:nvPr/>
        </p:nvSpPr>
        <p:spPr>
          <a:xfrm>
            <a:off x="442453" y="737419"/>
            <a:ext cx="10987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İki sınıf arasına eklenen düzlem aracılığı ile iki sınıf başarılı bir şekilde birbirinden ayırıyoruz. Bu ayırma işlemi için KERNEL HİLESİ – KERNEL TRICK adı verilen bir yöntem kullanılıyor. </a:t>
            </a:r>
          </a:p>
          <a:p>
            <a:r>
              <a:rPr lang="tr-TR" dirty="0"/>
              <a:t>Elimizde </a:t>
            </a:r>
            <a:r>
              <a:rPr lang="tr-TR" dirty="0" err="1"/>
              <a:t>radial</a:t>
            </a:r>
            <a:r>
              <a:rPr lang="tr-TR" dirty="0"/>
              <a:t> </a:t>
            </a:r>
            <a:r>
              <a:rPr lang="tr-TR" dirty="0" err="1"/>
              <a:t>basis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adı verilen bir yöntem var. Bu yöntemde mü ve </a:t>
            </a:r>
            <a:r>
              <a:rPr lang="tr-TR" dirty="0" err="1"/>
              <a:t>sigma</a:t>
            </a:r>
            <a:r>
              <a:rPr lang="tr-TR" dirty="0"/>
              <a:t> gibi değerler var. Ve bu mü ve </a:t>
            </a:r>
            <a:r>
              <a:rPr lang="tr-TR" dirty="0" err="1"/>
              <a:t>sigma</a:t>
            </a:r>
            <a:r>
              <a:rPr lang="tr-TR" dirty="0"/>
              <a:t> değerleri yani ortalama ve </a:t>
            </a:r>
            <a:r>
              <a:rPr lang="tr-TR" dirty="0" err="1"/>
              <a:t>varyansı</a:t>
            </a:r>
            <a:r>
              <a:rPr lang="tr-TR" dirty="0"/>
              <a:t> ifade eden değerler parametreler değiştikçe </a:t>
            </a:r>
            <a:r>
              <a:rPr lang="tr-TR" dirty="0" err="1"/>
              <a:t>eğiriyi</a:t>
            </a:r>
            <a:r>
              <a:rPr lang="tr-TR" dirty="0"/>
              <a:t> daha doğru ifadesiyle gözlemleri değiştirme imkanı buluyoruz.</a:t>
            </a:r>
          </a:p>
        </p:txBody>
      </p:sp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E3E64D0-CEFC-4139-942F-F58E2E44F060}"/>
              </a:ext>
            </a:extLst>
          </p:cNvPr>
          <p:cNvSpPr txBox="1"/>
          <p:nvPr/>
        </p:nvSpPr>
        <p:spPr>
          <a:xfrm>
            <a:off x="5711483" y="3038622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</p:txBody>
      </p:sp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7C6D448-3EB4-4AE9-8BEE-AADBA936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F379A45-633F-4A6E-B554-921C31EA34A0}"/>
              </a:ext>
            </a:extLst>
          </p:cNvPr>
          <p:cNvSpPr txBox="1"/>
          <p:nvPr/>
        </p:nvSpPr>
        <p:spPr>
          <a:xfrm>
            <a:off x="464234" y="1041009"/>
            <a:ext cx="37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Aktivasyon fonksiyonu farklıdır regresyon bölümünden.</a:t>
            </a:r>
          </a:p>
        </p:txBody>
      </p:sp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6EEC3D6-812C-40AA-931A-E31DFEE0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3501F09-0D99-4194-8BDC-C2B32C72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FEF3190-660D-4967-A014-D3275BDD4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B1884A2-2644-419C-A207-DE0340088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A0955D6-4711-4455-AC84-64DF0602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3EBDEFC-A29B-4B25-BF2F-577227C541BE}"/>
              </a:ext>
            </a:extLst>
          </p:cNvPr>
          <p:cNvSpPr txBox="1"/>
          <p:nvPr/>
        </p:nvSpPr>
        <p:spPr>
          <a:xfrm>
            <a:off x="4839286" y="2053883"/>
            <a:ext cx="4727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DEĞİŞKENLERİN DÖNÜŞTÜRÜLMESİ YAPILMIŞTIR</a:t>
            </a:r>
          </a:p>
          <a:p>
            <a:endParaRPr lang="tr-TR" dirty="0"/>
          </a:p>
          <a:p>
            <a:r>
              <a:rPr lang="tr-TR" dirty="0"/>
              <a:t>STANDARDLAŞTIRMA YAPILMIŞTIR.</a:t>
            </a:r>
          </a:p>
        </p:txBody>
      </p:sp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CFB72E8-B5A8-4FE8-989D-3E8D6CE19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01213B-9BBB-4182-9205-6B5C7AFA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070E55D-ECFE-4151-8B91-88AC53711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0DC6903-EECC-413A-82AE-3F4FA7CD5CFE}"/>
              </a:ext>
            </a:extLst>
          </p:cNvPr>
          <p:cNvSpPr txBox="1"/>
          <p:nvPr/>
        </p:nvSpPr>
        <p:spPr>
          <a:xfrm>
            <a:off x="4317167" y="3072984"/>
            <a:ext cx="1291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849801E-2D31-4B6F-8A5D-39E7DF39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208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292C9AD-506B-4089-85D3-FF905BB6B422}"/>
              </a:ext>
            </a:extLst>
          </p:cNvPr>
          <p:cNvSpPr txBox="1"/>
          <p:nvPr/>
        </p:nvSpPr>
        <p:spPr>
          <a:xfrm>
            <a:off x="1324132" y="4287984"/>
            <a:ext cx="9743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BAGGING YÖNTEMİ :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yönteminin özel bir halidir. Eğer değişken seçiminde </a:t>
            </a:r>
            <a:r>
              <a:rPr lang="tr-TR" dirty="0" err="1"/>
              <a:t>rastsallık</a:t>
            </a:r>
            <a:r>
              <a:rPr lang="tr-TR" dirty="0"/>
              <a:t> getirmezsek ve elimizdeki değişkenlerin içerisinden seçilecek değişken sayısını elimizdeki değişken sayısına eşitlersek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forestta</a:t>
            </a:r>
            <a:r>
              <a:rPr lang="tr-TR" dirty="0"/>
              <a:t> bu durumda aslında bir </a:t>
            </a:r>
            <a:r>
              <a:rPr lang="tr-TR" dirty="0" err="1"/>
              <a:t>bagging</a:t>
            </a:r>
            <a:r>
              <a:rPr lang="tr-TR" dirty="0"/>
              <a:t> yöntemi kullanmış oluyoruz.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15855F1-3025-4DE3-8D13-6BA75CC21828}"/>
              </a:ext>
            </a:extLst>
          </p:cNvPr>
          <p:cNvSpPr txBox="1"/>
          <p:nvPr/>
        </p:nvSpPr>
        <p:spPr>
          <a:xfrm>
            <a:off x="729522" y="1646686"/>
            <a:ext cx="10932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Topluluk öğrenme yöntemlerinden birisidir.</a:t>
            </a:r>
          </a:p>
          <a:p>
            <a:endParaRPr lang="tr-TR" dirty="0"/>
          </a:p>
          <a:p>
            <a:r>
              <a:rPr lang="tr-TR" dirty="0"/>
              <a:t>Birden fazla tekil ağaç bir araya gelir ve bunlar bazı tahminlerde bulunur. Bunların neticesinde topluluk oylaması yapılarak nihai karara varılmış olur. </a:t>
            </a:r>
          </a:p>
        </p:txBody>
      </p:sp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C14491D-954E-46E6-B0EA-0EFAE1A0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89FEDA4-DD80-4858-B309-07C5638A835E}"/>
              </a:ext>
            </a:extLst>
          </p:cNvPr>
          <p:cNvSpPr txBox="1"/>
          <p:nvPr/>
        </p:nvSpPr>
        <p:spPr>
          <a:xfrm>
            <a:off x="759501" y="554636"/>
            <a:ext cx="10672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Örneğin, CART modelinde elimizde sadece bir tane ağaç vardı. Kendisine bir veri veriyorduk. Heterojen </a:t>
            </a:r>
            <a:r>
              <a:rPr lang="tr-TR" dirty="0" err="1"/>
              <a:t>verisetini</a:t>
            </a:r>
            <a:r>
              <a:rPr lang="tr-TR" dirty="0"/>
              <a:t> homojen alt parçalara ayırarak tahmin etme işlemini gerçekleştirmeye çalışıyorduk. Basit karar kuralları çıkarıyordu.</a:t>
            </a:r>
          </a:p>
          <a:p>
            <a:endParaRPr lang="tr-TR" dirty="0"/>
          </a:p>
          <a:p>
            <a:r>
              <a:rPr lang="tr-TR" dirty="0"/>
              <a:t>Fakat burada bazı problemler </a:t>
            </a:r>
            <a:r>
              <a:rPr lang="tr-TR" dirty="0" err="1"/>
              <a:t>sözkonusuydu</a:t>
            </a:r>
            <a:r>
              <a:rPr lang="tr-TR" dirty="0"/>
              <a:t>. </a:t>
            </a:r>
            <a:r>
              <a:rPr lang="tr-TR" dirty="0" err="1"/>
              <a:t>Şöyleki</a:t>
            </a:r>
            <a:r>
              <a:rPr lang="tr-TR" dirty="0"/>
              <a:t> CART modeli vermiş olduğumuz </a:t>
            </a:r>
            <a:r>
              <a:rPr lang="tr-TR" dirty="0" err="1"/>
              <a:t>verisetinin</a:t>
            </a:r>
            <a:r>
              <a:rPr lang="tr-TR" dirty="0"/>
              <a:t> içerisindeki yapıları öğrenmede çok başarılı fakat daha önce hiç göremediği verilerle kullanılmak istendiğinde tahmin başarısı düşmektedir. Yani aşırı öğrenme OVERFITTING problemi vardı.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F84A529-7F2A-4DA1-AD64-06EA3275B7ED}"/>
              </a:ext>
            </a:extLst>
          </p:cNvPr>
          <p:cNvSpPr txBox="1"/>
          <p:nvPr/>
        </p:nvSpPr>
        <p:spPr>
          <a:xfrm>
            <a:off x="614597" y="4077325"/>
            <a:ext cx="11107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Breiman</a:t>
            </a:r>
            <a:r>
              <a:rPr lang="tr-TR" dirty="0"/>
              <a:t> bunu giderme adına BUDAMA yöntemi geliştirmiş </a:t>
            </a:r>
            <a:r>
              <a:rPr lang="tr-TR" dirty="0" err="1"/>
              <a:t>olsada</a:t>
            </a:r>
            <a:r>
              <a:rPr lang="tr-TR" dirty="0"/>
              <a:t> bir noktadan sonra </a:t>
            </a:r>
            <a:r>
              <a:rPr lang="tr-TR" dirty="0" err="1"/>
              <a:t>bagging</a:t>
            </a:r>
            <a:r>
              <a:rPr lang="tr-TR" dirty="0"/>
              <a:t> yöntemini ortaya koyarak buradaki bazı aşırı öğrenme ve tahmin problemlerini gidermiş oldu.</a:t>
            </a: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712D4DE-2CB3-41B4-A14B-E1B04E939295}"/>
              </a:ext>
            </a:extLst>
          </p:cNvPr>
          <p:cNvSpPr txBox="1"/>
          <p:nvPr/>
        </p:nvSpPr>
        <p:spPr>
          <a:xfrm>
            <a:off x="2222695" y="5697415"/>
            <a:ext cx="376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BAGGING – BOOSTRAP AGGREGATION</a:t>
            </a:r>
          </a:p>
        </p:txBody>
      </p:sp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9BCAFC0-3BE6-4E9B-B501-39620B3C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678E5B9-9680-40E2-9712-F918797F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64EB6E-917E-4FF9-B64C-5A0ADE56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CBAA6A3-994A-4E54-8FFC-55DB81D43314}"/>
              </a:ext>
            </a:extLst>
          </p:cNvPr>
          <p:cNvSpPr txBox="1"/>
          <p:nvPr/>
        </p:nvSpPr>
        <p:spPr>
          <a:xfrm>
            <a:off x="8046720" y="2926080"/>
            <a:ext cx="2433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Gözlem birimlerinin 2/3 ü ağaçların oluşturulması için kullanılır.</a:t>
            </a:r>
          </a:p>
          <a:p>
            <a:endParaRPr lang="tr-TR" dirty="0"/>
          </a:p>
          <a:p>
            <a:r>
              <a:rPr lang="tr-TR" dirty="0"/>
              <a:t>1/3 ağaçların test edilmesi için kullanılır.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3D26424-2F2A-4A60-B0A0-FAC83D8ACB59}"/>
              </a:ext>
            </a:extLst>
          </p:cNvPr>
          <p:cNvSpPr txBox="1"/>
          <p:nvPr/>
        </p:nvSpPr>
        <p:spPr>
          <a:xfrm>
            <a:off x="365760" y="4290646"/>
            <a:ext cx="6660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Doğru sınıflandırma oranını, hata kareleri orta-</a:t>
            </a:r>
          </a:p>
          <a:p>
            <a:r>
              <a:rPr lang="tr-TR" dirty="0"/>
              <a:t>laması karekökü değerlerini bizim istediğimiz yönde</a:t>
            </a:r>
          </a:p>
          <a:p>
            <a:r>
              <a:rPr lang="tr-TR" dirty="0"/>
              <a:t>değiştiren, geliştiren ve aşırı öğrenmeye karşı</a:t>
            </a:r>
          </a:p>
          <a:p>
            <a:r>
              <a:rPr lang="tr-TR" dirty="0"/>
              <a:t>- OVERFITTING - bu yaklaşımla iyi bir performans sunan bir yöntemdir.</a:t>
            </a:r>
          </a:p>
        </p:txBody>
      </p:sp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6918C15-CB5E-433A-A6CA-A9AB8C6E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EBE8CFE-4B25-4CA0-BC53-5E41EA33E474}"/>
              </a:ext>
            </a:extLst>
          </p:cNvPr>
          <p:cNvSpPr txBox="1"/>
          <p:nvPr/>
        </p:nvSpPr>
        <p:spPr>
          <a:xfrm>
            <a:off x="7638757" y="2686929"/>
            <a:ext cx="38264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ta </a:t>
            </a:r>
            <a:r>
              <a:rPr lang="tr-TR" dirty="0" err="1"/>
              <a:t>bagging</a:t>
            </a:r>
            <a:r>
              <a:rPr lang="tr-TR" dirty="0"/>
              <a:t> yönteminde olduğu gibi DEĞİŞKENLER DE DE bir RASTGELE SEÇİM işlemi gerçekleştirilip, örneğin P adet değişken içerisinden ondan daha küçük sayıda olan bir k adet </a:t>
            </a:r>
            <a:r>
              <a:rPr lang="tr-TR" dirty="0" err="1"/>
              <a:t>değişeken</a:t>
            </a:r>
            <a:r>
              <a:rPr lang="tr-TR" dirty="0"/>
              <a:t> seçilip buna göre bölünme işlemleri için göz önünde bulundurulacak olan değişkenler belirlenip  bölme kriterleri çalıştırılmaya başlanmış oluyor.</a:t>
            </a:r>
          </a:p>
        </p:txBody>
      </p:sp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9558396-2176-4A58-9884-0EF948E55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CD224C7-4AF8-4561-9ADB-F7EB9445ECE3}"/>
              </a:ext>
            </a:extLst>
          </p:cNvPr>
          <p:cNvSpPr txBox="1"/>
          <p:nvPr/>
        </p:nvSpPr>
        <p:spPr>
          <a:xfrm>
            <a:off x="3277772" y="2293034"/>
            <a:ext cx="5097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 ÖNEM DÜZEYLERİNİN KONTROL EDİLMESİ</a:t>
            </a:r>
          </a:p>
        </p:txBody>
      </p:sp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A7F2FC9-090C-4F04-88D8-58752712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54D229C-5E42-44F5-B849-A289D23A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A0B50C3-8732-4667-BA72-44E5FA1A7482}"/>
              </a:ext>
            </a:extLst>
          </p:cNvPr>
          <p:cNvSpPr txBox="1"/>
          <p:nvPr/>
        </p:nvSpPr>
        <p:spPr>
          <a:xfrm>
            <a:off x="1575582" y="5219114"/>
            <a:ext cx="490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Ağaçların birbirlerine bir bağımlılığı söz konusudur.</a:t>
            </a:r>
          </a:p>
          <a:p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ve </a:t>
            </a:r>
            <a:r>
              <a:rPr lang="tr-TR" dirty="0" err="1"/>
              <a:t>Bagging</a:t>
            </a:r>
            <a:r>
              <a:rPr lang="tr-TR" dirty="0"/>
              <a:t> te böyle bir şey yoktur.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7F1BF52-0540-4E92-ABF9-E1410945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76AE0A3-DCC8-41D3-9A04-2B9BAF7D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A330973-82E3-4428-A5FF-6469C2B05611}"/>
              </a:ext>
            </a:extLst>
          </p:cNvPr>
          <p:cNvSpPr txBox="1"/>
          <p:nvPr/>
        </p:nvSpPr>
        <p:spPr>
          <a:xfrm>
            <a:off x="3446585" y="2785403"/>
            <a:ext cx="2969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 ÖNEM DÜZEYLERİ. </a:t>
            </a:r>
          </a:p>
        </p:txBody>
      </p:sp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D8E305B-442F-4A55-BF24-3E0433A8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B646FBE-6A69-4D88-9FC3-26F7383A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F8D1AFB-A99C-431A-8A38-D823B86927F8}"/>
              </a:ext>
            </a:extLst>
          </p:cNvPr>
          <p:cNvSpPr txBox="1"/>
          <p:nvPr/>
        </p:nvSpPr>
        <p:spPr>
          <a:xfrm>
            <a:off x="3319975" y="2447778"/>
            <a:ext cx="2858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 ÖNEM DÜZEYLERİ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C0CAB3-27B2-467C-B66F-1F0BE2AB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32E8FC4-4F10-43B5-96AE-DB14DD8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692B746-3930-49F8-8F6E-FBB9B3BBBC88}"/>
              </a:ext>
            </a:extLst>
          </p:cNvPr>
          <p:cNvSpPr txBox="1"/>
          <p:nvPr/>
        </p:nvSpPr>
        <p:spPr>
          <a:xfrm>
            <a:off x="457200" y="811162"/>
            <a:ext cx="11002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XGBoost</a:t>
            </a:r>
            <a:r>
              <a:rPr lang="tr-TR" dirty="0"/>
              <a:t> C++ yazılmıştır. Level-</a:t>
            </a:r>
            <a:r>
              <a:rPr lang="tr-TR" dirty="0" err="1"/>
              <a:t>wise</a:t>
            </a:r>
            <a:r>
              <a:rPr lang="tr-TR" dirty="0"/>
              <a:t> </a:t>
            </a:r>
            <a:r>
              <a:rPr lang="tr-TR" dirty="0" err="1"/>
              <a:t>split</a:t>
            </a:r>
            <a:r>
              <a:rPr lang="tr-TR" dirty="0"/>
              <a:t> işlemi yapar (Yatay arama yapar ). </a:t>
            </a:r>
            <a:r>
              <a:rPr lang="tr-TR" dirty="0" err="1"/>
              <a:t>Breadth-first</a:t>
            </a:r>
            <a:r>
              <a:rPr lang="tr-TR" dirty="0"/>
              <a:t> ( Ağaçlara odaklanıyor )</a:t>
            </a:r>
          </a:p>
          <a:p>
            <a:endParaRPr lang="tr-TR" dirty="0"/>
          </a:p>
          <a:p>
            <a:r>
              <a:rPr lang="tr-TR" dirty="0" err="1"/>
              <a:t>Light</a:t>
            </a:r>
            <a:r>
              <a:rPr lang="tr-TR" dirty="0"/>
              <a:t> GBM en büyük farklılık </a:t>
            </a:r>
            <a:r>
              <a:rPr lang="tr-TR" dirty="0" err="1"/>
              <a:t>split</a:t>
            </a:r>
            <a:r>
              <a:rPr lang="tr-TR" dirty="0"/>
              <a:t> etme işlemlerinde. Modelleme farklı. </a:t>
            </a:r>
            <a:r>
              <a:rPr lang="tr-TR" dirty="0" err="1"/>
              <a:t>XGBoost</a:t>
            </a:r>
            <a:r>
              <a:rPr lang="tr-TR" dirty="0"/>
              <a:t> tan daha performanslı. </a:t>
            </a:r>
            <a:r>
              <a:rPr lang="tr-TR" dirty="0" err="1"/>
              <a:t>Leaf-wise</a:t>
            </a:r>
            <a:r>
              <a:rPr lang="tr-TR" dirty="0"/>
              <a:t> ( Dikey – derinlemesine - yapraklara doğru arama yapar). Depth-</a:t>
            </a:r>
            <a:r>
              <a:rPr lang="tr-TR" dirty="0" err="1"/>
              <a:t>first</a:t>
            </a:r>
            <a:r>
              <a:rPr lang="tr-TR" dirty="0"/>
              <a:t> ( </a:t>
            </a:r>
            <a:r>
              <a:rPr lang="tr-TR" dirty="0" err="1"/>
              <a:t>Splitlere</a:t>
            </a:r>
            <a:r>
              <a:rPr lang="tr-TR" dirty="0"/>
              <a:t> odaklanıyor ) . Büyük </a:t>
            </a:r>
            <a:r>
              <a:rPr lang="tr-TR" dirty="0" err="1"/>
              <a:t>verisetlerinde</a:t>
            </a:r>
            <a:r>
              <a:rPr lang="tr-TR" dirty="0"/>
              <a:t> daha hızlıdır.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9958F5E-B326-47B4-8E91-E21497BD6646}"/>
              </a:ext>
            </a:extLst>
          </p:cNvPr>
          <p:cNvSpPr txBox="1"/>
          <p:nvPr/>
        </p:nvSpPr>
        <p:spPr>
          <a:xfrm>
            <a:off x="1659988" y="5725551"/>
            <a:ext cx="506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BFS – </a:t>
            </a:r>
            <a:r>
              <a:rPr lang="tr-TR" dirty="0" err="1"/>
              <a:t>Breadth</a:t>
            </a:r>
            <a:r>
              <a:rPr lang="tr-TR" dirty="0"/>
              <a:t> First </a:t>
            </a:r>
            <a:r>
              <a:rPr lang="tr-TR" dirty="0" err="1"/>
              <a:t>Search</a:t>
            </a:r>
            <a:r>
              <a:rPr lang="tr-TR" dirty="0"/>
              <a:t>,  DFS – Depth First </a:t>
            </a:r>
            <a:r>
              <a:rPr lang="tr-TR" dirty="0" err="1"/>
              <a:t>Search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9D1E32FA-0ADF-4B63-BC59-B3B4E52B3D60}"/>
              </a:ext>
            </a:extLst>
          </p:cNvPr>
          <p:cNvSpPr txBox="1"/>
          <p:nvPr/>
        </p:nvSpPr>
        <p:spPr>
          <a:xfrm flipH="1">
            <a:off x="4139417" y="1575582"/>
            <a:ext cx="408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 ÖNEM DÜZEYLERİ</a:t>
            </a:r>
          </a:p>
        </p:txBody>
      </p:sp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8CD9706-3B81-4246-86A3-4EE12218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81A6417-875D-42EF-9009-7E6CC41D7AC7}"/>
              </a:ext>
            </a:extLst>
          </p:cNvPr>
          <p:cNvSpPr txBox="1"/>
          <p:nvPr/>
        </p:nvSpPr>
        <p:spPr>
          <a:xfrm>
            <a:off x="351693" y="984738"/>
            <a:ext cx="30773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Bağımsız değişkenler (X) </a:t>
            </a:r>
          </a:p>
          <a:p>
            <a:r>
              <a:rPr lang="tr-TR" dirty="0"/>
              <a:t>yerine yazıldığında bağımlı</a:t>
            </a:r>
          </a:p>
          <a:p>
            <a:r>
              <a:rPr lang="tr-TR" dirty="0"/>
              <a:t>değişkenin (Y) 1(bir) olması</a:t>
            </a:r>
          </a:p>
          <a:p>
            <a:r>
              <a:rPr lang="tr-TR" dirty="0"/>
              <a:t>olasılığı ile ilgileniyoruz.</a:t>
            </a:r>
          </a:p>
          <a:p>
            <a:endParaRPr lang="tr-TR" dirty="0"/>
          </a:p>
          <a:p>
            <a:r>
              <a:rPr lang="tr-TR" dirty="0"/>
              <a:t>π(x) </a:t>
            </a:r>
            <a:r>
              <a:rPr lang="tr-TR" dirty="0">
                <a:sym typeface="Wingdings" panose="05000000000000000000" pitchFamily="2" charset="2"/>
              </a:rPr>
              <a:t> Y </a:t>
            </a:r>
            <a:r>
              <a:rPr lang="tr-TR" dirty="0" err="1">
                <a:sym typeface="Wingdings" panose="05000000000000000000" pitchFamily="2" charset="2"/>
              </a:rPr>
              <a:t>nin</a:t>
            </a:r>
            <a:r>
              <a:rPr lang="tr-TR" dirty="0">
                <a:sym typeface="Wingdings" panose="05000000000000000000" pitchFamily="2" charset="2"/>
              </a:rPr>
              <a:t> 1 olma olasılığıdır.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74FF5C2-0EF0-4490-8685-6D321F78DD8C}"/>
              </a:ext>
            </a:extLst>
          </p:cNvPr>
          <p:cNvSpPr txBox="1"/>
          <p:nvPr/>
        </p:nvSpPr>
        <p:spPr>
          <a:xfrm>
            <a:off x="5994397" y="5090718"/>
            <a:ext cx="58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Logaritma alma işleminden sonra doğrusal bir form ortaya çıkar. Bunun üzerinden tahminlerimizi gerçekleştiririz.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36486F6-A171-4F3B-9234-000F9A68FE07}"/>
              </a:ext>
            </a:extLst>
          </p:cNvPr>
          <p:cNvSpPr/>
          <p:nvPr/>
        </p:nvSpPr>
        <p:spPr>
          <a:xfrm>
            <a:off x="6096000" y="5743191"/>
            <a:ext cx="3723249" cy="4887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C37D9A-5D51-454C-99CF-39A5262D9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54" y="3613984"/>
            <a:ext cx="3579495" cy="7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D9746DE-ABEE-4F78-80A7-A682A544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2F66855-803E-4AB6-937B-7D7BBB40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6E92BCA-BA87-4E17-AEF3-390B2BF16D37}"/>
              </a:ext>
            </a:extLst>
          </p:cNvPr>
          <p:cNvSpPr txBox="1"/>
          <p:nvPr/>
        </p:nvSpPr>
        <p:spPr>
          <a:xfrm>
            <a:off x="3263705" y="2222695"/>
            <a:ext cx="2990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 dirty="0"/>
              <a:t>DEĞİŞKEN ÖNEM SIRALAMASI</a:t>
            </a:r>
          </a:p>
        </p:txBody>
      </p:sp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1EB43B8-8EEA-487A-8326-F0CA3E3C3C38}"/>
              </a:ext>
            </a:extLst>
          </p:cNvPr>
          <p:cNvSpPr txBox="1"/>
          <p:nvPr/>
        </p:nvSpPr>
        <p:spPr>
          <a:xfrm>
            <a:off x="3826412" y="2335237"/>
            <a:ext cx="1291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  <a:p>
            <a:r>
              <a:rPr lang="tr-TR"/>
              <a:t>VE SON</a:t>
            </a:r>
          </a:p>
        </p:txBody>
      </p:sp>
    </p:spTree>
    <p:extLst>
      <p:ext uri="{BB962C8B-B14F-4D97-AF65-F5344CB8AC3E}">
        <p14:creationId xmlns:p14="http://schemas.microsoft.com/office/powerpoint/2010/main" val="34117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3D7D1F2-438F-4044-9262-4BCA9CEC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58CF03E-64A9-48E7-8BB1-8FAB5AF2F769}"/>
              </a:ext>
            </a:extLst>
          </p:cNvPr>
          <p:cNvSpPr txBox="1"/>
          <p:nvPr/>
        </p:nvSpPr>
        <p:spPr>
          <a:xfrm>
            <a:off x="590843" y="1237957"/>
            <a:ext cx="5719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 </a:t>
            </a: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sym typeface="Wingdings" panose="05000000000000000000" pitchFamily="2" charset="2"/>
              </a:rPr>
              <a:t>logijistik</a:t>
            </a:r>
            <a:endParaRPr lang="tr-TR" dirty="0">
              <a:sym typeface="Wingdings" panose="05000000000000000000" pitchFamily="2" charset="2"/>
            </a:endParaRPr>
          </a:p>
          <a:p>
            <a:r>
              <a:rPr lang="tr-TR" dirty="0">
                <a:sym typeface="Wingdings" panose="05000000000000000000" pitchFamily="2" charset="2"/>
              </a:rPr>
              <a:t>B  Beta – katsayılar ( bazı kaynaklarda W ile de gösterilir )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837763D-C52A-4E4E-8D90-3B61F8D3DE65}"/>
              </a:ext>
            </a:extLst>
          </p:cNvPr>
          <p:cNvSpPr txBox="1"/>
          <p:nvPr/>
        </p:nvSpPr>
        <p:spPr>
          <a:xfrm>
            <a:off x="1364568" y="3723975"/>
            <a:ext cx="115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GERÇEK</a:t>
            </a:r>
          </a:p>
          <a:p>
            <a:pPr algn="ctr"/>
            <a:r>
              <a:rPr lang="tr-TR" dirty="0"/>
              <a:t>DEĞERLER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9A7D640-530B-4A31-A113-068ABBF0884F}"/>
              </a:ext>
            </a:extLst>
          </p:cNvPr>
          <p:cNvSpPr txBox="1"/>
          <p:nvPr/>
        </p:nvSpPr>
        <p:spPr>
          <a:xfrm>
            <a:off x="8850294" y="3573194"/>
            <a:ext cx="168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TAHMİN EDİLEN</a:t>
            </a:r>
          </a:p>
          <a:p>
            <a:pPr algn="ctr"/>
            <a:r>
              <a:rPr lang="tr-TR" dirty="0"/>
              <a:t>DEĞERLER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2A54AEB8-FDF7-4114-B0D4-888E731BE8D8}"/>
              </a:ext>
            </a:extLst>
          </p:cNvPr>
          <p:cNvSpPr/>
          <p:nvPr/>
        </p:nvSpPr>
        <p:spPr>
          <a:xfrm>
            <a:off x="4332849" y="3573194"/>
            <a:ext cx="1026942" cy="6189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D609F465-EF11-497C-B203-C06B4B482DE7}"/>
              </a:ext>
            </a:extLst>
          </p:cNvPr>
          <p:cNvSpPr/>
          <p:nvPr/>
        </p:nvSpPr>
        <p:spPr>
          <a:xfrm>
            <a:off x="5669280" y="3545841"/>
            <a:ext cx="2110154" cy="7448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86614262-0074-4A26-ACFC-70205DF88091}"/>
              </a:ext>
            </a:extLst>
          </p:cNvPr>
          <p:cNvCxnSpPr>
            <a:stCxn id="4" idx="0"/>
            <a:endCxn id="7" idx="2"/>
          </p:cNvCxnSpPr>
          <p:nvPr/>
        </p:nvCxnSpPr>
        <p:spPr>
          <a:xfrm>
            <a:off x="1942066" y="3723975"/>
            <a:ext cx="2904254" cy="46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C3A562E4-2D09-400D-BAFF-0E27AC78F7B9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>
            <a:off x="6724357" y="3573194"/>
            <a:ext cx="2968283" cy="71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Resim 15">
            <a:extLst>
              <a:ext uri="{FF2B5EF4-FFF2-40B4-BE49-F238E27FC236}">
                <a16:creationId xmlns:a16="http://schemas.microsoft.com/office/drawing/2014/main" id="{557C0A10-DADF-463E-B60C-7E68D0186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45"/>
          <a:stretch/>
        </p:blipFill>
        <p:spPr>
          <a:xfrm>
            <a:off x="0" y="4652107"/>
            <a:ext cx="12192000" cy="223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06B5726D-3F84-45DE-9313-131A36E9BA28}"/>
              </a:ext>
            </a:extLst>
          </p:cNvPr>
          <p:cNvSpPr txBox="1"/>
          <p:nvPr/>
        </p:nvSpPr>
        <p:spPr>
          <a:xfrm>
            <a:off x="2827606" y="1772529"/>
            <a:ext cx="1291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UYGULAMA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6DD6E8B-BA63-42E0-A990-99456BE0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F248B4E-F20A-47A9-A2F1-CB2FE860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757</Words>
  <Application>Microsoft Office PowerPoint</Application>
  <PresentationFormat>Geniş ekran</PresentationFormat>
  <Paragraphs>108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50</cp:revision>
  <dcterms:created xsi:type="dcterms:W3CDTF">2020-08-31T17:42:26Z</dcterms:created>
  <dcterms:modified xsi:type="dcterms:W3CDTF">2020-10-31T01:29:37Z</dcterms:modified>
</cp:coreProperties>
</file>